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8"/>
  </p:notesMasterIdLst>
  <p:sldIdLst>
    <p:sldId id="352" r:id="rId3"/>
    <p:sldId id="464" r:id="rId4"/>
    <p:sldId id="456" r:id="rId5"/>
    <p:sldId id="406" r:id="rId6"/>
    <p:sldId id="393" r:id="rId7"/>
    <p:sldId id="457" r:id="rId8"/>
    <p:sldId id="458" r:id="rId9"/>
    <p:sldId id="441" r:id="rId10"/>
    <p:sldId id="462" r:id="rId11"/>
    <p:sldId id="445" r:id="rId12"/>
    <p:sldId id="461" r:id="rId13"/>
    <p:sldId id="429" r:id="rId14"/>
    <p:sldId id="325" r:id="rId15"/>
    <p:sldId id="463" r:id="rId16"/>
    <p:sldId id="350" r:id="rId17"/>
  </p:sldIdLst>
  <p:sldSz cx="9144000" cy="6858000" type="screen4x3"/>
  <p:notesSz cx="7010400" cy="9296400"/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an Nguyen" initials="VN" lastIdx="11" clrIdx="6"/>
  <p:cmAuthor id="1" name="Vu Ngoc, Bao" initials="VNB" lastIdx="2" clrIdx="0">
    <p:extLst/>
  </p:cmAuthor>
  <p:cmAuthor id="2" name="Cotrel-Gibbons, Louise" initials="CL" lastIdx="9" clrIdx="1">
    <p:extLst/>
  </p:cmAuthor>
  <p:cmAuthor id="3" name="Microsoft Office User" initials="Office" lastIdx="40" clrIdx="2">
    <p:extLst/>
  </p:cmAuthor>
  <p:cmAuthor id="4" name="Microsoft Office User" initials="Office [2]" lastIdx="1" clrIdx="3">
    <p:extLst/>
  </p:cmAuthor>
  <p:cmAuthor id="5" name="Microsoft Office User" initials="Office [3]" lastIdx="1" clrIdx="4">
    <p:extLst/>
  </p:cmAuthor>
  <p:cmAuthor id="6" name="Canagasabey, Davina" initials="CD" lastIdx="4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E38"/>
    <a:srgbClr val="EF0F43"/>
    <a:srgbClr val="87FDDD"/>
    <a:srgbClr val="9CEFFD"/>
    <a:srgbClr val="DC345B"/>
    <a:srgbClr val="B3FDEC"/>
    <a:srgbClr val="8424FD"/>
    <a:srgbClr val="BA9DFD"/>
    <a:srgbClr val="E40E3E"/>
    <a:srgbClr val="EF3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76831" autoAdjust="0"/>
  </p:normalViewPr>
  <p:slideViewPr>
    <p:cSldViewPr snapToGrid="0">
      <p:cViewPr varScale="1">
        <p:scale>
          <a:sx n="52" d="100"/>
          <a:sy n="52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3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56717-FD96-BC4B-94C6-CEDCF4EAC735}" type="doc">
      <dgm:prSet loTypeId="urn:microsoft.com/office/officeart/2005/8/layout/venn2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F79B25-65B6-E141-8278-F6D40421CF41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500" dirty="0" smtClean="0">
              <a:latin typeface="Corbel" charset="0"/>
              <a:ea typeface="Corbel" charset="0"/>
              <a:cs typeface="Corbel" charset="0"/>
            </a:rPr>
            <a:t>Peer outreach (71%)</a:t>
          </a:r>
          <a:endParaRPr lang="en-US" sz="1500" dirty="0">
            <a:latin typeface="Corbel" charset="0"/>
            <a:ea typeface="Corbel" charset="0"/>
            <a:cs typeface="Corbel" charset="0"/>
          </a:endParaRPr>
        </a:p>
      </dgm:t>
    </dgm:pt>
    <dgm:pt modelId="{C28837F8-012E-164C-B6F3-DA850DC904F2}" type="parTrans" cxnId="{88232B00-14A4-CB47-B1BC-A9B190A1D4D6}">
      <dgm:prSet/>
      <dgm:spPr/>
      <dgm:t>
        <a:bodyPr/>
        <a:lstStyle/>
        <a:p>
          <a:endParaRPr lang="en-US"/>
        </a:p>
      </dgm:t>
    </dgm:pt>
    <dgm:pt modelId="{3F72D6D6-FDA3-754F-8384-AFD2B0E0E109}" type="sibTrans" cxnId="{88232B00-14A4-CB47-B1BC-A9B190A1D4D6}">
      <dgm:prSet/>
      <dgm:spPr/>
      <dgm:t>
        <a:bodyPr/>
        <a:lstStyle/>
        <a:p>
          <a:endParaRPr lang="en-US"/>
        </a:p>
      </dgm:t>
    </dgm:pt>
    <dgm:pt modelId="{F304DF50-447C-9D46-8E31-E0A94EA2F05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500" dirty="0" smtClean="0">
              <a:latin typeface="Corbel" charset="0"/>
              <a:ea typeface="Corbel" charset="0"/>
              <a:cs typeface="Corbel" charset="0"/>
            </a:rPr>
            <a:t>Friend (63%</a:t>
          </a:r>
          <a:endParaRPr lang="en-US" sz="1500" dirty="0">
            <a:latin typeface="Corbel" charset="0"/>
            <a:ea typeface="Corbel" charset="0"/>
            <a:cs typeface="Corbel" charset="0"/>
          </a:endParaRPr>
        </a:p>
      </dgm:t>
    </dgm:pt>
    <dgm:pt modelId="{799D9399-3644-9F45-892C-FF9399C10456}" type="parTrans" cxnId="{0207AF9D-D235-8246-9B2E-B6FC135327C8}">
      <dgm:prSet/>
      <dgm:spPr/>
      <dgm:t>
        <a:bodyPr/>
        <a:lstStyle/>
        <a:p>
          <a:endParaRPr lang="en-US"/>
        </a:p>
      </dgm:t>
    </dgm:pt>
    <dgm:pt modelId="{C3051FB2-E5BD-4D4C-B016-45EE6080A68B}" type="sibTrans" cxnId="{0207AF9D-D235-8246-9B2E-B6FC135327C8}">
      <dgm:prSet/>
      <dgm:spPr/>
      <dgm:t>
        <a:bodyPr/>
        <a:lstStyle/>
        <a:p>
          <a:endParaRPr lang="en-US"/>
        </a:p>
      </dgm:t>
    </dgm:pt>
    <dgm:pt modelId="{33D8C0DB-B205-3E4A-B1C4-00C4E0A6CCAB}">
      <dgm:prSet phldrT="[Text]" custT="1"/>
      <dgm:spPr>
        <a:solidFill>
          <a:srgbClr val="87FDDD"/>
        </a:solidFill>
      </dgm:spPr>
      <dgm:t>
        <a:bodyPr/>
        <a:lstStyle/>
        <a:p>
          <a:r>
            <a:rPr lang="en-US" sz="1500" dirty="0" smtClean="0">
              <a:solidFill>
                <a:schemeClr val="accent3">
                  <a:lumMod val="75000"/>
                </a:schemeClr>
              </a:solidFill>
              <a:latin typeface="Corbel" charset="0"/>
              <a:ea typeface="Corbel" charset="0"/>
              <a:cs typeface="Corbel" charset="0"/>
            </a:rPr>
            <a:t>Facebook (55%)</a:t>
          </a:r>
          <a:endParaRPr lang="en-US" sz="1500" dirty="0">
            <a:solidFill>
              <a:schemeClr val="accent3">
                <a:lumMod val="75000"/>
              </a:schemeClr>
            </a:solidFill>
            <a:latin typeface="Corbel" charset="0"/>
            <a:ea typeface="Corbel" charset="0"/>
            <a:cs typeface="Corbel" charset="0"/>
          </a:endParaRPr>
        </a:p>
      </dgm:t>
    </dgm:pt>
    <dgm:pt modelId="{0E371EB7-1511-5F45-9135-628E3144A472}" type="parTrans" cxnId="{DFE2399E-8EFD-804C-B977-E9868EF164F9}">
      <dgm:prSet/>
      <dgm:spPr/>
      <dgm:t>
        <a:bodyPr/>
        <a:lstStyle/>
        <a:p>
          <a:endParaRPr lang="en-US"/>
        </a:p>
      </dgm:t>
    </dgm:pt>
    <dgm:pt modelId="{C1B862E0-882B-174E-BF2A-E3DDE18CC9A1}" type="sibTrans" cxnId="{DFE2399E-8EFD-804C-B977-E9868EF164F9}">
      <dgm:prSet/>
      <dgm:spPr/>
      <dgm:t>
        <a:bodyPr/>
        <a:lstStyle/>
        <a:p>
          <a:endParaRPr lang="en-US"/>
        </a:p>
      </dgm:t>
    </dgm:pt>
    <dgm:pt modelId="{AC037F82-6740-DB4E-84B9-BFC38A67454A}" type="pres">
      <dgm:prSet presAssocID="{03556717-FD96-BC4B-94C6-CEDCF4EAC73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F20633-0D95-7B47-94A6-16735DF8F0DF}" type="pres">
      <dgm:prSet presAssocID="{03556717-FD96-BC4B-94C6-CEDCF4EAC735}" presName="comp1" presStyleCnt="0"/>
      <dgm:spPr/>
    </dgm:pt>
    <dgm:pt modelId="{1CA17608-1FF7-4F42-846E-4B33A3078549}" type="pres">
      <dgm:prSet presAssocID="{03556717-FD96-BC4B-94C6-CEDCF4EAC735}" presName="circle1" presStyleLbl="node1" presStyleIdx="0" presStyleCnt="3" custLinFactNeighborX="45" custLinFactNeighborY="867"/>
      <dgm:spPr/>
      <dgm:t>
        <a:bodyPr/>
        <a:lstStyle/>
        <a:p>
          <a:endParaRPr lang="en-US"/>
        </a:p>
      </dgm:t>
    </dgm:pt>
    <dgm:pt modelId="{306663DA-A737-944A-9A85-F1D9F5F3439E}" type="pres">
      <dgm:prSet presAssocID="{03556717-FD96-BC4B-94C6-CEDCF4EAC73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839EC-541D-5D46-BEE7-5A2164947110}" type="pres">
      <dgm:prSet presAssocID="{03556717-FD96-BC4B-94C6-CEDCF4EAC735}" presName="comp2" presStyleCnt="0"/>
      <dgm:spPr/>
    </dgm:pt>
    <dgm:pt modelId="{CF9D2A25-FB69-6A4F-94DD-D8542DA8D39F}" type="pres">
      <dgm:prSet presAssocID="{03556717-FD96-BC4B-94C6-CEDCF4EAC735}" presName="circle2" presStyleLbl="node1" presStyleIdx="1" presStyleCnt="3"/>
      <dgm:spPr/>
      <dgm:t>
        <a:bodyPr/>
        <a:lstStyle/>
        <a:p>
          <a:endParaRPr lang="en-US"/>
        </a:p>
      </dgm:t>
    </dgm:pt>
    <dgm:pt modelId="{CEBB08D9-A981-5A40-AD91-FC7284EE6820}" type="pres">
      <dgm:prSet presAssocID="{03556717-FD96-BC4B-94C6-CEDCF4EAC73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04BFB-C3E2-A341-9A44-E529108FD90A}" type="pres">
      <dgm:prSet presAssocID="{03556717-FD96-BC4B-94C6-CEDCF4EAC735}" presName="comp3" presStyleCnt="0"/>
      <dgm:spPr/>
    </dgm:pt>
    <dgm:pt modelId="{6ADA338B-CFD2-E348-8CBB-A474B7DAA8AC}" type="pres">
      <dgm:prSet presAssocID="{03556717-FD96-BC4B-94C6-CEDCF4EAC735}" presName="circle3" presStyleLbl="node1" presStyleIdx="2" presStyleCnt="3" custScaleX="99554" custScaleY="99511"/>
      <dgm:spPr/>
      <dgm:t>
        <a:bodyPr/>
        <a:lstStyle/>
        <a:p>
          <a:endParaRPr lang="en-US"/>
        </a:p>
      </dgm:t>
    </dgm:pt>
    <dgm:pt modelId="{E65DC803-CA08-5840-8EC3-E4040BB33DA3}" type="pres">
      <dgm:prSet presAssocID="{03556717-FD96-BC4B-94C6-CEDCF4EAC73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3010D-DC6C-2841-9B55-AFA296C68341}" type="presOf" srcId="{97F79B25-65B6-E141-8278-F6D40421CF41}" destId="{306663DA-A737-944A-9A85-F1D9F5F3439E}" srcOrd="1" destOrd="0" presId="urn:microsoft.com/office/officeart/2005/8/layout/venn2"/>
    <dgm:cxn modelId="{0A2E4B9D-38CB-7745-B361-672B66130BAF}" type="presOf" srcId="{F304DF50-447C-9D46-8E31-E0A94EA2F05C}" destId="{CF9D2A25-FB69-6A4F-94DD-D8542DA8D39F}" srcOrd="0" destOrd="0" presId="urn:microsoft.com/office/officeart/2005/8/layout/venn2"/>
    <dgm:cxn modelId="{DFE2399E-8EFD-804C-B977-E9868EF164F9}" srcId="{03556717-FD96-BC4B-94C6-CEDCF4EAC735}" destId="{33D8C0DB-B205-3E4A-B1C4-00C4E0A6CCAB}" srcOrd="2" destOrd="0" parTransId="{0E371EB7-1511-5F45-9135-628E3144A472}" sibTransId="{C1B862E0-882B-174E-BF2A-E3DDE18CC9A1}"/>
    <dgm:cxn modelId="{ED4023E0-C5BC-B64B-AD71-C8CDB63A0EF1}" type="presOf" srcId="{F304DF50-447C-9D46-8E31-E0A94EA2F05C}" destId="{CEBB08D9-A981-5A40-AD91-FC7284EE6820}" srcOrd="1" destOrd="0" presId="urn:microsoft.com/office/officeart/2005/8/layout/venn2"/>
    <dgm:cxn modelId="{4CB7F011-763D-9C4A-B137-030FA880FAE3}" type="presOf" srcId="{33D8C0DB-B205-3E4A-B1C4-00C4E0A6CCAB}" destId="{E65DC803-CA08-5840-8EC3-E4040BB33DA3}" srcOrd="1" destOrd="0" presId="urn:microsoft.com/office/officeart/2005/8/layout/venn2"/>
    <dgm:cxn modelId="{506DD933-DD7E-3646-8383-82F6A257C617}" type="presOf" srcId="{97F79B25-65B6-E141-8278-F6D40421CF41}" destId="{1CA17608-1FF7-4F42-846E-4B33A3078549}" srcOrd="0" destOrd="0" presId="urn:microsoft.com/office/officeart/2005/8/layout/venn2"/>
    <dgm:cxn modelId="{88232B00-14A4-CB47-B1BC-A9B190A1D4D6}" srcId="{03556717-FD96-BC4B-94C6-CEDCF4EAC735}" destId="{97F79B25-65B6-E141-8278-F6D40421CF41}" srcOrd="0" destOrd="0" parTransId="{C28837F8-012E-164C-B6F3-DA850DC904F2}" sibTransId="{3F72D6D6-FDA3-754F-8384-AFD2B0E0E109}"/>
    <dgm:cxn modelId="{1D833C73-A276-4245-B8FD-F69DFEA26919}" type="presOf" srcId="{03556717-FD96-BC4B-94C6-CEDCF4EAC735}" destId="{AC037F82-6740-DB4E-84B9-BFC38A67454A}" srcOrd="0" destOrd="0" presId="urn:microsoft.com/office/officeart/2005/8/layout/venn2"/>
    <dgm:cxn modelId="{22F11FFE-30B7-074B-B019-40DB1034DEB8}" type="presOf" srcId="{33D8C0DB-B205-3E4A-B1C4-00C4E0A6CCAB}" destId="{6ADA338B-CFD2-E348-8CBB-A474B7DAA8AC}" srcOrd="0" destOrd="0" presId="urn:microsoft.com/office/officeart/2005/8/layout/venn2"/>
    <dgm:cxn modelId="{0207AF9D-D235-8246-9B2E-B6FC135327C8}" srcId="{03556717-FD96-BC4B-94C6-CEDCF4EAC735}" destId="{F304DF50-447C-9D46-8E31-E0A94EA2F05C}" srcOrd="1" destOrd="0" parTransId="{799D9399-3644-9F45-892C-FF9399C10456}" sibTransId="{C3051FB2-E5BD-4D4C-B016-45EE6080A68B}"/>
    <dgm:cxn modelId="{95E87388-E8F3-5A4F-B57C-809DF0A8D983}" type="presParOf" srcId="{AC037F82-6740-DB4E-84B9-BFC38A67454A}" destId="{01F20633-0D95-7B47-94A6-16735DF8F0DF}" srcOrd="0" destOrd="0" presId="urn:microsoft.com/office/officeart/2005/8/layout/venn2"/>
    <dgm:cxn modelId="{D1FF0838-B860-CE4C-BBFE-4DD247A7E591}" type="presParOf" srcId="{01F20633-0D95-7B47-94A6-16735DF8F0DF}" destId="{1CA17608-1FF7-4F42-846E-4B33A3078549}" srcOrd="0" destOrd="0" presId="urn:microsoft.com/office/officeart/2005/8/layout/venn2"/>
    <dgm:cxn modelId="{600F963D-6A6F-974A-9B86-A3832BF840F4}" type="presParOf" srcId="{01F20633-0D95-7B47-94A6-16735DF8F0DF}" destId="{306663DA-A737-944A-9A85-F1D9F5F3439E}" srcOrd="1" destOrd="0" presId="urn:microsoft.com/office/officeart/2005/8/layout/venn2"/>
    <dgm:cxn modelId="{45DE2B85-B0DF-0049-94A5-C80F21A51081}" type="presParOf" srcId="{AC037F82-6740-DB4E-84B9-BFC38A67454A}" destId="{1A5839EC-541D-5D46-BEE7-5A2164947110}" srcOrd="1" destOrd="0" presId="urn:microsoft.com/office/officeart/2005/8/layout/venn2"/>
    <dgm:cxn modelId="{8DF577B6-F76D-F14F-82F7-D9F9750DD567}" type="presParOf" srcId="{1A5839EC-541D-5D46-BEE7-5A2164947110}" destId="{CF9D2A25-FB69-6A4F-94DD-D8542DA8D39F}" srcOrd="0" destOrd="0" presId="urn:microsoft.com/office/officeart/2005/8/layout/venn2"/>
    <dgm:cxn modelId="{DE3836E1-2632-CA4F-B030-2E08C04DDF36}" type="presParOf" srcId="{1A5839EC-541D-5D46-BEE7-5A2164947110}" destId="{CEBB08D9-A981-5A40-AD91-FC7284EE6820}" srcOrd="1" destOrd="0" presId="urn:microsoft.com/office/officeart/2005/8/layout/venn2"/>
    <dgm:cxn modelId="{582CB6F4-0D35-0B4F-BCB1-AAD9533F15FA}" type="presParOf" srcId="{AC037F82-6740-DB4E-84B9-BFC38A67454A}" destId="{4AB04BFB-C3E2-A341-9A44-E529108FD90A}" srcOrd="2" destOrd="0" presId="urn:microsoft.com/office/officeart/2005/8/layout/venn2"/>
    <dgm:cxn modelId="{493B2CC8-7D86-0644-BACD-C3661F08DE31}" type="presParOf" srcId="{4AB04BFB-C3E2-A341-9A44-E529108FD90A}" destId="{6ADA338B-CFD2-E348-8CBB-A474B7DAA8AC}" srcOrd="0" destOrd="0" presId="urn:microsoft.com/office/officeart/2005/8/layout/venn2"/>
    <dgm:cxn modelId="{D519BC69-7F6A-BC43-A223-B18BA8FB8E64}" type="presParOf" srcId="{4AB04BFB-C3E2-A341-9A44-E529108FD90A}" destId="{E65DC803-CA08-5840-8EC3-E4040BB33D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44F6-3237-4279-9706-15C4AE7F2C5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AB2B-2985-44D1-B29B-EC16B2C6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HIVST </a:t>
            </a:r>
            <a:r>
              <a:rPr lang="en-US" baseline="0" dirty="0" err="1" smtClean="0"/>
              <a:t>quicly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2,067 MSM were counseled and screened for HIV risk by social media influencers, 1,429 (69.1%) were referred for an HIV test based on their HIV risk profile, 1,419 were tested (99.3%), and 10.9% (n=155) were HIV diagnosed. 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total of 387 MSM used the newly launched I Reserve app, 367 were HIV tested (94.8%), and 11.1% (n=43) were HIV diagnosed. All 198 of those diagnosed were enrolled in ART services.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lower income, never have exchanged sex for money, and have attained lower levels of education. Studies in higher and lower-income countries have both identified younger age and lower education attainment with never having tested for HIV [28,29,30]. This suggests that HIV lay and self-testing are reaching at-risk MSM in a way that traditional HIV testing services are not equipped to.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0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3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5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9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MOH approved HIV lay, self-testing pilot in Oct 2015.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12 MSM CBOs in Ho Chi Minh City (HCMC) and Hanoi trained to deliver HIV lay and self-testing.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Online peer influencers/HIV testing app also facilitated HIV lay and self-testing uptake. 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HIV lay testing initiated in December 2015; self-testing in May 2016.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CBO staff offered clients a choice of a blood-based or oral fluid assay* at the CBO office. 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Clients could opt to test privately without guidance from CBO staff, or could request help with the self-test.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MSM with an HIV-reactive result were accompanied by CBO staff for confirmatory testing, those HIV diagnosed were supported to ART enroll. </a:t>
            </a:r>
          </a:p>
          <a:p>
            <a:pPr marL="171450" indent="-171450" defTabSz="68580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Intensive branded promotional campaign accompanied these new services using Facebook, Grindr, and MTV. </a:t>
            </a:r>
            <a:endParaRPr lang="en-US" sz="1200" kern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larger study involved observation and validation of lay-provider testing performance; validation of HIV self-test result interpretation; one cross-sectional survey for KPs that used HIV lay-testing (n=918) and one for KPs that self-tested (n=936); analysis of linkage to care (test-diagnose-enroll) for HIV cascade monitoring data; and focus group discussions with health managers, lay providers, and testers.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: proportion of MSM first-time HIV testers opting for HIV lay or self-testing and factors associated with first-time testing. </a:t>
            </a:r>
          </a:p>
          <a:p>
            <a:pPr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Secondary measures: </a:t>
            </a:r>
          </a:p>
          <a:p>
            <a:pPr lvl="1"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MSM satisfaction with HIV lay or self-testing, and testing location and provider preferences and how they had heard of lay-testing</a:t>
            </a:r>
          </a:p>
          <a:p>
            <a:pPr lvl="1"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Calculated linkage to care, including the HIV positivity rate of MSM seeking HIV lay or self-testing and the number and proportion of those diagnosed who were enrolled in ART services; included measure of linkage to care specifically for MSM who HIV lay or self-tested through a social media-based referral or booking 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larger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AAB2B-2985-44D1-B29B-EC16B2C60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7255-AED8-47F3-8DAA-4459C59E6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E662-3A12-442A-9192-836A9E70D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57A3-0080-45D8-B4A1-1CECC6703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74A2-F0C0-4B0E-B88D-08369B3B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ertical Text Placeholder 27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8780464" y="1356311"/>
            <a:ext cx="363536" cy="2850780"/>
          </a:xfrm>
          <a:prstGeom prst="rect">
            <a:avLst/>
          </a:prstGeom>
        </p:spPr>
        <p:txBody>
          <a:bodyPr vert="eaVert">
            <a:noAutofit/>
          </a:bodyPr>
          <a:lstStyle>
            <a:lvl1pPr>
              <a:buNone/>
              <a:defRPr sz="825">
                <a:solidFill>
                  <a:schemeClr val="bg1"/>
                </a:solidFill>
              </a:defRPr>
            </a:lvl1pPr>
            <a:lvl2pPr>
              <a:buNone/>
              <a:defRPr sz="825">
                <a:solidFill>
                  <a:schemeClr val="bg1"/>
                </a:solidFill>
              </a:defRPr>
            </a:lvl2pPr>
            <a:lvl3pPr>
              <a:buNone/>
              <a:defRPr sz="825">
                <a:solidFill>
                  <a:schemeClr val="bg1"/>
                </a:solidFill>
              </a:defRPr>
            </a:lvl3pPr>
            <a:lvl4pPr>
              <a:buNone/>
              <a:defRPr sz="825">
                <a:solidFill>
                  <a:schemeClr val="bg1"/>
                </a:solidFill>
              </a:defRPr>
            </a:lvl4pPr>
            <a:lvl5pPr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enter side title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70891"/>
            <a:ext cx="8229601" cy="3384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defRPr sz="1500" b="1">
                <a:solidFill>
                  <a:schemeClr val="tx2"/>
                </a:solidFill>
                <a:latin typeface="+mn-lt"/>
                <a:cs typeface="Avenir Next Condensed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228"/>
            <a:ext cx="8229600" cy="49419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50">
                <a:solidFill>
                  <a:srgbClr val="595959"/>
                </a:solidFill>
                <a:latin typeface="+mn-lt"/>
                <a:cs typeface="Avenir Next Condensed Medium"/>
              </a:defRPr>
            </a:lvl1pPr>
            <a:lvl2pPr>
              <a:defRPr sz="1125">
                <a:solidFill>
                  <a:srgbClr val="595959"/>
                </a:solidFill>
                <a:latin typeface="+mn-lt"/>
                <a:cs typeface="Avenir Next Condensed Medium"/>
              </a:defRPr>
            </a:lvl2pPr>
            <a:lvl3pPr>
              <a:defRPr sz="975">
                <a:solidFill>
                  <a:srgbClr val="595959"/>
                </a:solidFill>
                <a:latin typeface="+mn-lt"/>
                <a:cs typeface="Avenir Next Condensed Medium"/>
              </a:defRPr>
            </a:lvl3pPr>
            <a:lvl4pPr>
              <a:defRPr sz="900">
                <a:solidFill>
                  <a:srgbClr val="595959"/>
                </a:solidFill>
                <a:latin typeface="+mn-lt"/>
                <a:cs typeface="Avenir Next Condensed Medium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750">
                <a:solidFill>
                  <a:srgbClr val="595959"/>
                </a:solidFill>
                <a:latin typeface="+mn-lt"/>
                <a:cs typeface="Avenir Next Condensed Medium"/>
              </a:defRPr>
            </a:lvl5pPr>
            <a:lvl6pPr marL="18859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75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8000"/>
            <a:ext cx="8229600" cy="3240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spcBef>
                <a:spcPts val="0"/>
              </a:spcBef>
              <a:buNone/>
              <a:defRPr sz="1200" b="1" i="1" baseline="0">
                <a:solidFill>
                  <a:srgbClr val="009D9C"/>
                </a:solidFill>
                <a:latin typeface="+mn-lt"/>
                <a:cs typeface="Avenir Next Condensed Demi Bold"/>
              </a:defRPr>
            </a:lvl1pPr>
          </a:lstStyle>
          <a:p>
            <a:pPr lvl="0"/>
            <a:r>
              <a:rPr lang="en-GB"/>
              <a:t>Click to add a sub-head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780434" y="4207092"/>
            <a:ext cx="363566" cy="36360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5BB412A-3CA3-8D4D-8D48-9C807E0B6BEF}" type="slidenum">
              <a:rPr lang="en-US" sz="750" smtClean="0">
                <a:solidFill>
                  <a:srgbClr val="009D9C"/>
                </a:solidFill>
                <a:cs typeface="Avenir Next Condensed Regular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50" dirty="0">
              <a:solidFill>
                <a:srgbClr val="009D9C"/>
              </a:solidFill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555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15" tIns="91415" rIns="91415" bIns="9141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3"/>
          </a:xfrm>
          <a:prstGeom prst="rect">
            <a:avLst/>
          </a:prstGeom>
        </p:spPr>
        <p:txBody>
          <a:bodyPr lIns="91415" tIns="91415" rIns="91415" bIns="9141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32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 rot="10800000" flipH="1">
            <a:off x="-30495" y="6684759"/>
            <a:ext cx="9191640" cy="226730"/>
          </a:xfrm>
          <a:prstGeom prst="rect">
            <a:avLst/>
          </a:prstGeom>
          <a:solidFill>
            <a:srgbClr val="2D7B84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cap="none" spc="0">
                <a:solidFill>
                  <a:srgbClr val="1C868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8828206" y="6658315"/>
            <a:ext cx="298159" cy="282769"/>
          </a:xfrm>
          <a:prstGeom prst="rect">
            <a:avLst/>
          </a:prstGeom>
        </p:spPr>
        <p:txBody>
          <a:bodyPr lIns="71437" tIns="71437" rIns="71437" bIns="71437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1" name="Shape 151"/>
          <p:cNvSpPr/>
          <p:nvPr userDrawn="1"/>
        </p:nvSpPr>
        <p:spPr>
          <a:xfrm>
            <a:off x="0" y="445196"/>
            <a:ext cx="146886" cy="699957"/>
          </a:xfrm>
          <a:prstGeom prst="rect">
            <a:avLst/>
          </a:prstGeom>
          <a:solidFill>
            <a:srgbClr val="2D7B84"/>
          </a:solidFill>
          <a:ln w="12700">
            <a:miter lim="400000"/>
          </a:ln>
        </p:spPr>
        <p:txBody>
          <a:bodyPr tIns="34290" bIns="34290" anchor="ctr"/>
          <a:lstStyle/>
          <a:p>
            <a:pPr defTabSz="342900">
              <a:defRPr sz="3600" cap="none" spc="0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3"/>
          </p:nvPr>
        </p:nvSpPr>
        <p:spPr>
          <a:xfrm>
            <a:off x="295275" y="350084"/>
            <a:ext cx="6172200" cy="972442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3188" b="1" cap="all" spc="319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+mn-lt"/>
                <a:ea typeface="+mn-ea"/>
                <a:cs typeface="+mn-cs"/>
                <a:sym typeface="FuturaBT-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>
            <a:off x="556127" y="2861074"/>
            <a:ext cx="6716172" cy="175317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/>
          <a:p>
            <a:pPr marL="0" lvl="0" indent="0" defTabSz="308074">
              <a:lnSpc>
                <a:spcPct val="130000"/>
              </a:lnSpc>
              <a:spcBef>
                <a:spcPts val="675"/>
              </a:spcBef>
              <a:buSzTx/>
              <a:buNone/>
              <a:defRPr sz="4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/>
              <a:t>Edit Master text styles</a:t>
            </a:r>
          </a:p>
          <a:p>
            <a:pPr marL="0" lvl="1" indent="0" defTabSz="308074">
              <a:lnSpc>
                <a:spcPct val="130000"/>
              </a:lnSpc>
              <a:spcBef>
                <a:spcPts val="675"/>
              </a:spcBef>
              <a:buSzTx/>
              <a:buNone/>
              <a:defRPr sz="4000">
                <a:solidFill>
                  <a:srgbClr val="53585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809614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87B1-6022-4B06-AC59-314C3119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32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59F9-A9DF-4105-A031-15A80AE6F80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C5BD-98C0-4CF2-AE10-4B018BB95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06600"/>
            <a:ext cx="4648200" cy="3352800"/>
          </a:xfrm>
        </p:spPr>
        <p:txBody>
          <a:bodyPr/>
          <a:lstStyle>
            <a:lvl1pPr algn="l">
              <a:lnSpc>
                <a:spcPct val="80000"/>
              </a:lnSpc>
              <a:defRPr sz="45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6415"/>
            <a:ext cx="4648200" cy="1398588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bg1"/>
                </a:solidFill>
              </a:defRPr>
            </a:lvl1pPr>
            <a:lvl2pPr marL="457106" indent="0">
              <a:buNone/>
              <a:defRPr sz="1800"/>
            </a:lvl2pPr>
            <a:lvl3pPr marL="914220" indent="0">
              <a:buNone/>
              <a:defRPr sz="1575"/>
            </a:lvl3pPr>
            <a:lvl4pPr marL="1371328" indent="0">
              <a:buNone/>
              <a:defRPr sz="1425"/>
            </a:lvl4pPr>
            <a:lvl5pPr marL="1828439" indent="0">
              <a:buNone/>
              <a:defRPr sz="1425"/>
            </a:lvl5pPr>
            <a:lvl6pPr marL="2285544" indent="0">
              <a:buNone/>
              <a:defRPr sz="1425"/>
            </a:lvl6pPr>
            <a:lvl7pPr marL="2742650" indent="0">
              <a:buNone/>
              <a:defRPr sz="1425"/>
            </a:lvl7pPr>
            <a:lvl8pPr marL="3199760" indent="0">
              <a:buNone/>
              <a:defRPr sz="1425"/>
            </a:lvl8pPr>
            <a:lvl9pPr marL="3656869" indent="0">
              <a:buNone/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2A9C-F83F-4931-8591-4581B87F3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8055-2EC2-40CF-90D3-A3552817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69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25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575" b="1"/>
            </a:lvl4pPr>
            <a:lvl5pPr marL="1828439" indent="0">
              <a:buNone/>
              <a:defRPr sz="1575" b="1"/>
            </a:lvl5pPr>
            <a:lvl6pPr marL="2285544" indent="0">
              <a:buNone/>
              <a:defRPr sz="1575" b="1"/>
            </a:lvl6pPr>
            <a:lvl7pPr marL="2742650" indent="0">
              <a:buNone/>
              <a:defRPr sz="1575" b="1"/>
            </a:lvl7pPr>
            <a:lvl8pPr marL="3199760" indent="0">
              <a:buNone/>
              <a:defRPr sz="1575" b="1"/>
            </a:lvl8pPr>
            <a:lvl9pPr marL="36568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25" b="1"/>
            </a:lvl2pPr>
            <a:lvl3pPr marL="914220" indent="0">
              <a:buNone/>
              <a:defRPr sz="1800" b="1"/>
            </a:lvl3pPr>
            <a:lvl4pPr marL="1371328" indent="0">
              <a:buNone/>
              <a:defRPr sz="1575" b="1"/>
            </a:lvl4pPr>
            <a:lvl5pPr marL="1828439" indent="0">
              <a:buNone/>
              <a:defRPr sz="1575" b="1"/>
            </a:lvl5pPr>
            <a:lvl6pPr marL="2285544" indent="0">
              <a:buNone/>
              <a:defRPr sz="1575" b="1"/>
            </a:lvl6pPr>
            <a:lvl7pPr marL="2742650" indent="0">
              <a:buNone/>
              <a:defRPr sz="1575" b="1"/>
            </a:lvl7pPr>
            <a:lvl8pPr marL="3199760" indent="0">
              <a:buNone/>
              <a:defRPr sz="1575" b="1"/>
            </a:lvl8pPr>
            <a:lvl9pPr marL="3656869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9DE6-26B9-40A9-B9D0-02CFED28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BB20-E3C5-4813-9A7F-D6943C10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:\HMA PROJECT\Communication\Logos\Pepfar\PEPFAR logo VN_..jp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003" y="96253"/>
            <a:ext cx="584660" cy="832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9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9326-41EA-4B86-B5DF-D7D9AA4B3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775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106" indent="0">
              <a:buNone/>
              <a:defRPr sz="1200"/>
            </a:lvl2pPr>
            <a:lvl3pPr marL="914220" indent="0">
              <a:buNone/>
              <a:defRPr sz="975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06BF-470E-4CA2-861C-5FE756B0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106" indent="0">
              <a:buNone/>
              <a:defRPr sz="2775"/>
            </a:lvl2pPr>
            <a:lvl3pPr marL="914220" indent="0">
              <a:buNone/>
              <a:defRPr sz="2400"/>
            </a:lvl3pPr>
            <a:lvl4pPr marL="1371328" indent="0">
              <a:buNone/>
              <a:defRPr sz="2025"/>
            </a:lvl4pPr>
            <a:lvl5pPr marL="1828439" indent="0">
              <a:buNone/>
              <a:defRPr sz="2025"/>
            </a:lvl5pPr>
            <a:lvl6pPr marL="2285544" indent="0">
              <a:buNone/>
              <a:defRPr sz="2025"/>
            </a:lvl6pPr>
            <a:lvl7pPr marL="2742650" indent="0">
              <a:buNone/>
              <a:defRPr sz="2025"/>
            </a:lvl7pPr>
            <a:lvl8pPr marL="3199760" indent="0">
              <a:buNone/>
              <a:defRPr sz="2025"/>
            </a:lvl8pPr>
            <a:lvl9pPr marL="3656869" indent="0">
              <a:buNone/>
              <a:defRPr sz="20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6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106" indent="0">
              <a:buNone/>
              <a:defRPr sz="1200"/>
            </a:lvl2pPr>
            <a:lvl3pPr marL="914220" indent="0">
              <a:buNone/>
              <a:defRPr sz="975"/>
            </a:lvl3pPr>
            <a:lvl4pPr marL="1371328" indent="0">
              <a:buNone/>
              <a:defRPr sz="900"/>
            </a:lvl4pPr>
            <a:lvl5pPr marL="1828439" indent="0">
              <a:buNone/>
              <a:defRPr sz="900"/>
            </a:lvl5pPr>
            <a:lvl6pPr marL="2285544" indent="0">
              <a:buNone/>
              <a:defRPr sz="900"/>
            </a:lvl6pPr>
            <a:lvl7pPr marL="2742650" indent="0">
              <a:buNone/>
              <a:defRPr sz="900"/>
            </a:lvl7pPr>
            <a:lvl8pPr marL="3199760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 lIns="91426" tIns="45718" rIns="91426" bIns="4571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75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59E2-4377-48A4-896B-378C33A6F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92200"/>
            <a:ext cx="77724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08200"/>
            <a:ext cx="7772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8" rIns="9142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C5003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27D31-3479-4770-A8FC-E5FC874BCF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  <p:sldLayoutId id="214748370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4347C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06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22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328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439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85000"/>
              <a:lumOff val="15000"/>
            </a:schemeClr>
          </a:solidFill>
          <a:latin typeface="Calibri"/>
          <a:ea typeface="+mn-ea"/>
          <a:cs typeface="Calibri"/>
        </a:defRPr>
      </a:lvl1pPr>
      <a:lvl2pPr marL="742805" indent="-28569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2pPr>
      <a:lvl3pPr marL="1142773" indent="-22855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3pPr>
      <a:lvl4pPr marL="1599880" indent="-22855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4pPr>
      <a:lvl5pPr marL="2056991" indent="-228552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>
              <a:lumMod val="85000"/>
              <a:lumOff val="15000"/>
            </a:schemeClr>
          </a:solidFill>
          <a:latin typeface="Calibri"/>
          <a:cs typeface="Calibri"/>
        </a:defRPr>
      </a:lvl5pPr>
      <a:lvl6pPr marL="2514096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6pPr>
      <a:lvl7pPr marL="2971208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7pPr>
      <a:lvl8pPr marL="3428316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8pPr>
      <a:lvl9pPr marL="3885424" indent="-228552" algn="l" rtl="0" fontAlgn="base">
        <a:spcBef>
          <a:spcPct val="20000"/>
        </a:spcBef>
        <a:spcAft>
          <a:spcPct val="0"/>
        </a:spcAft>
        <a:buChar char="»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27D31-3479-4770-A8FC-E5FC874BC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1040303"/>
            <a:ext cx="9143999" cy="34542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1425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5923" y="1263771"/>
            <a:ext cx="5899568" cy="19000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From </a:t>
            </a:r>
            <a:r>
              <a:rPr lang="en-US" sz="3200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conventional to disruptive: </a:t>
            </a:r>
            <a:r>
              <a:rPr lang="en-US" sz="2800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Up-turning the HIV testing status quo among men who have sex with men </a:t>
            </a:r>
            <a:r>
              <a:rPr lang="en-US" sz="280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in 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625" dirty="0">
              <a:solidFill>
                <a:schemeClr val="accent3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59" y="5177376"/>
            <a:ext cx="3520070" cy="615853"/>
          </a:xfrm>
        </p:spPr>
        <p:txBody>
          <a:bodyPr/>
          <a:lstStyle/>
          <a:p>
            <a:r>
              <a:rPr lang="en-US" sz="1875" dirty="0">
                <a:latin typeface="Calibri" charset="0"/>
                <a:ea typeface="Calibri" charset="0"/>
                <a:cs typeface="Calibri" charset="0"/>
              </a:rPr>
              <a:t>Dr. Kimberly Green, </a:t>
            </a:r>
            <a:r>
              <a:rPr lang="en-US" sz="1875" dirty="0" smtClean="0">
                <a:latin typeface="Calibri" charset="0"/>
                <a:ea typeface="Calibri" charset="0"/>
                <a:cs typeface="Calibri" charset="0"/>
              </a:rPr>
              <a:t>PATH</a:t>
            </a:r>
          </a:p>
          <a:p>
            <a:r>
              <a:rPr lang="en-US" sz="1875" dirty="0" err="1" smtClean="0">
                <a:latin typeface="Calibri" charset="0"/>
                <a:ea typeface="Calibri" charset="0"/>
                <a:cs typeface="Calibri" charset="0"/>
              </a:rPr>
              <a:t>kgreen@path.org</a:t>
            </a:r>
            <a:endParaRPr lang="en-US" sz="187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4001" cy="1040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-1" y="175533"/>
            <a:ext cx="893477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93" y="3452649"/>
            <a:ext cx="4934607" cy="3405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982"/>
            <a:ext cx="9144000" cy="9053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Reaching </a:t>
            </a:r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new </a:t>
            </a:r>
            <a:r>
              <a:rPr lang="en-US" sz="3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HIV </a:t>
            </a:r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testers</a:t>
            </a:r>
            <a:endParaRPr lang="en-US" sz="32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5159"/>
              </p:ext>
            </p:extLst>
          </p:nvPr>
        </p:nvGraphicFramePr>
        <p:xfrm>
          <a:off x="367216" y="1943026"/>
          <a:ext cx="3681397" cy="34759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08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Characteristics</a:t>
                      </a: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MSM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Self-testing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(n=803)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Lay-testing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(n=548)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2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Ever been HIV tested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 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 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No, this is first 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51.3%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57.9%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Yes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48.7%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42.1%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8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HIV tested in past 12 month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(n=391)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(n=233)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No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22.5%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35.2%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9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Yes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77.5%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rbel" charset="0"/>
                          <a:ea typeface="Corbel" charset="0"/>
                          <a:cs typeface="Corbel" charset="0"/>
                        </a:rPr>
                        <a:t>64.8%</a:t>
                      </a:r>
                      <a:endParaRPr lang="en-US" sz="1500" dirty="0">
                        <a:effectLst/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7216" y="1421652"/>
            <a:ext cx="368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rbel" charset="0"/>
                <a:ea typeface="Corbel" charset="0"/>
                <a:cs typeface="Corbel" charset="0"/>
              </a:rPr>
              <a:t>First time &amp; infrequent </a:t>
            </a:r>
            <a:r>
              <a:rPr lang="en-US" sz="1800" b="1" dirty="0" smtClean="0">
                <a:latin typeface="Corbel" charset="0"/>
                <a:ea typeface="Corbel" charset="0"/>
                <a:cs typeface="Corbel" charset="0"/>
              </a:rPr>
              <a:t>testers</a:t>
            </a:r>
            <a:endParaRPr lang="en-US" sz="18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1637" y="6262493"/>
            <a:ext cx="578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Source: USAID/PATH Healthy Markets HIV Lay and Self-Testing Pilot Evaluation Results, November 23, 2017.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8095" y="15757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800" b="1" dirty="0">
                <a:latin typeface="Calibri" charset="0"/>
                <a:ea typeface="Calibri" charset="0"/>
                <a:cs typeface="Calibri" charset="0"/>
              </a:rPr>
              <a:t>Factors associated with being a first-time HIV tester and opting for </a:t>
            </a:r>
            <a:r>
              <a:rPr lang="x-none" altLang="x-none" sz="1800" b="1" u="sng" dirty="0">
                <a:latin typeface="Calibri" charset="0"/>
                <a:ea typeface="Calibri" charset="0"/>
                <a:cs typeface="Calibri" charset="0"/>
              </a:rPr>
              <a:t>lay provider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095" y="2222080"/>
            <a:ext cx="420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inal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adjusted model,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MSM first-time testers higher odds of: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never exchanging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sex for money (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aOR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2.3; 95% CI:1.35–2.9) or </a:t>
            </a:r>
            <a:endParaRPr lang="en-US" sz="16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aving an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income below the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mean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1600" dirty="0" err="1">
                <a:latin typeface="Calibri" charset="0"/>
                <a:ea typeface="Calibri" charset="0"/>
                <a:cs typeface="Calibri" charset="0"/>
              </a:rPr>
              <a:t>aOR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1.6; 95% CI:1.1–2.3).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88095" y="39951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800" b="1" dirty="0">
                <a:latin typeface="Calibri" charset="0"/>
                <a:ea typeface="Calibri" charset="0"/>
                <a:cs typeface="Calibri" charset="0"/>
              </a:rPr>
              <a:t>Factors associated with being a first-time HIV tester and opting for </a:t>
            </a:r>
            <a:r>
              <a:rPr lang="en-US" altLang="x-none" sz="1800" b="1" u="sng" dirty="0" smtClean="0">
                <a:latin typeface="Calibri" charset="0"/>
                <a:ea typeface="Calibri" charset="0"/>
                <a:cs typeface="Calibri" charset="0"/>
              </a:rPr>
              <a:t>self-</a:t>
            </a:r>
            <a:r>
              <a:rPr lang="x-none" altLang="x-none" sz="1800" b="1" u="sng" dirty="0" smtClean="0">
                <a:latin typeface="Calibri" charset="0"/>
                <a:ea typeface="Calibri" charset="0"/>
                <a:cs typeface="Calibri" charset="0"/>
              </a:rPr>
              <a:t>testing</a:t>
            </a:r>
            <a:endParaRPr lang="x-none" altLang="x-none" sz="1800" b="1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8095" y="4669230"/>
            <a:ext cx="43880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In final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adjusted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model, </a:t>
            </a:r>
            <a:r>
              <a:rPr lang="en-US" sz="1600" dirty="0" smtClean="0">
                <a:latin typeface="Calibri" charset="0"/>
                <a:ea typeface="Times New Roman" charset="0"/>
              </a:rPr>
              <a:t>MSM having attained </a:t>
            </a:r>
            <a:r>
              <a:rPr lang="en-US" sz="1600" dirty="0">
                <a:latin typeface="Calibri" charset="0"/>
                <a:ea typeface="Times New Roman" charset="0"/>
              </a:rPr>
              <a:t>a </a:t>
            </a:r>
            <a:r>
              <a:rPr lang="en-US" sz="1600" b="1" dirty="0">
                <a:latin typeface="Calibri" charset="0"/>
                <a:ea typeface="Times New Roman" charset="0"/>
              </a:rPr>
              <a:t>lower level of education</a:t>
            </a:r>
            <a:r>
              <a:rPr lang="en-US" sz="1600" dirty="0">
                <a:latin typeface="Calibri" charset="0"/>
                <a:ea typeface="Times New Roman" charset="0"/>
              </a:rPr>
              <a:t> </a:t>
            </a:r>
            <a:r>
              <a:rPr lang="en-US" sz="1600" dirty="0" smtClean="0">
                <a:latin typeface="Calibri" charset="0"/>
                <a:ea typeface="Times New Roman" charset="0"/>
              </a:rPr>
              <a:t>had higher odds of being a first-time tester (</a:t>
            </a:r>
            <a:r>
              <a:rPr lang="en-US" sz="1600" dirty="0" err="1">
                <a:latin typeface="Calibri" charset="0"/>
                <a:ea typeface="Times New Roman" charset="0"/>
              </a:rPr>
              <a:t>aOR</a:t>
            </a:r>
            <a:r>
              <a:rPr lang="en-US" sz="1600" dirty="0">
                <a:latin typeface="Calibri" charset="0"/>
                <a:ea typeface="Times New Roman" charset="0"/>
              </a:rPr>
              <a:t> 1.8; 95% CI:1.3–2.5). </a:t>
            </a:r>
            <a:endParaRPr lang="en-US" sz="1600" dirty="0"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652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Age, information source, preferences</a:t>
            </a:r>
            <a:endParaRPr lang="en-US" sz="3200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444" y="1384085"/>
            <a:ext cx="34871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charset="0"/>
                <a:ea typeface="Corbel" charset="0"/>
                <a:cs typeface="Corbel" charset="0"/>
              </a:rPr>
              <a:t>Median age of </a:t>
            </a:r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MSM seeking</a:t>
            </a:r>
            <a:r>
              <a:rPr lang="mr-IN" b="1" dirty="0" smtClean="0">
                <a:latin typeface="Corbel" charset="0"/>
                <a:ea typeface="Corbel" charset="0"/>
                <a:cs typeface="Corbel" charset="0"/>
              </a:rPr>
              <a:t>…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6595" y="1889189"/>
            <a:ext cx="1050010" cy="10089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25337"/>
            <a:ext cx="13909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Lay-testing</a:t>
            </a:r>
            <a:endParaRPr lang="en-US" sz="1700" b="1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08509" y="1889189"/>
            <a:ext cx="1050010" cy="10191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1645" y="3022946"/>
            <a:ext cx="13909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Self-testing</a:t>
            </a:r>
            <a:endParaRPr lang="en-US" sz="1700" b="1" dirty="0">
              <a:solidFill>
                <a:srgbClr val="C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696589"/>
              </p:ext>
            </p:extLst>
          </p:nvPr>
        </p:nvGraphicFramePr>
        <p:xfrm>
          <a:off x="4759916" y="980698"/>
          <a:ext cx="5329480" cy="286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57544" y="1384085"/>
            <a:ext cx="15808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Top3 sources </a:t>
            </a:r>
            <a:r>
              <a:rPr lang="en-US" sz="1400" b="1" dirty="0" smtClean="0">
                <a:latin typeface="Corbel" charset="0"/>
                <a:ea typeface="Corbel" charset="0"/>
                <a:cs typeface="Corbel" charset="0"/>
              </a:rPr>
              <a:t>of information where MSM first heard about HIV lay testing</a:t>
            </a:r>
            <a:endParaRPr lang="en-US" sz="14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738" y="3676038"/>
            <a:ext cx="34871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Satisfied with services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44657" y="4200041"/>
            <a:ext cx="1050010" cy="100899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dirty="0" smtClean="0">
              <a:latin typeface="Corbel" charset="0"/>
              <a:ea typeface="Corbel" charset="0"/>
              <a:cs typeface="Corbe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 smtClean="0">
                <a:latin typeface="Corbel" charset="0"/>
                <a:ea typeface="Corbel" charset="0"/>
                <a:cs typeface="Corbel" charset="0"/>
              </a:rPr>
              <a:t>98%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08509" y="4200040"/>
            <a:ext cx="1050010" cy="10191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charset="0"/>
              <a:ea typeface="Corbel" charset="0"/>
              <a:cs typeface="Corbe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charset="0"/>
                <a:ea typeface="Corbel" charset="0"/>
                <a:cs typeface="Corbel" charset="0"/>
              </a:rPr>
              <a:t>94%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175" y="5319799"/>
            <a:ext cx="13909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Lay-testing</a:t>
            </a:r>
            <a:endParaRPr lang="en-US" sz="1700" b="1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6773" y="5317408"/>
            <a:ext cx="13909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Self-testing</a:t>
            </a:r>
            <a:endParaRPr lang="en-US" sz="1700" b="1" dirty="0">
              <a:solidFill>
                <a:srgbClr val="C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4857" y="3676038"/>
            <a:ext cx="26831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mtClean="0">
                <a:latin typeface="Corbel" charset="0"/>
                <a:ea typeface="Corbel" charset="0"/>
                <a:cs typeface="Corbel" charset="0"/>
              </a:rPr>
              <a:t>HIVST preferences</a:t>
            </a:r>
            <a:r>
              <a:rPr lang="mr-IN" b="1" dirty="0" smtClean="0">
                <a:latin typeface="Corbel" charset="0"/>
                <a:ea typeface="Corbel" charset="0"/>
                <a:cs typeface="Corbel" charset="0"/>
              </a:rPr>
              <a:t>…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544" y="4060759"/>
            <a:ext cx="4020568" cy="2797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77917" y="5842861"/>
            <a:ext cx="732130" cy="4339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40450" cy="987371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HIV </a:t>
            </a:r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lay and self-testing cascades</a:t>
            </a:r>
            <a:endParaRPr lang="en-US" sz="32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4781" y="1454917"/>
            <a:ext cx="3936126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HIV </a:t>
            </a:r>
            <a:r>
              <a:rPr lang="x-none" altLang="x-none" sz="1800" b="1" u="sng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lay-testing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cascade among MSM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in HCMC &amp;</a:t>
            </a:r>
            <a:r>
              <a:rPr lang="en-US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Hanoi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x-none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Jan 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2016 to </a:t>
            </a:r>
            <a:r>
              <a:rPr lang="en-US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Sept 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r>
              <a:rPr lang="en-US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17</a:t>
            </a:r>
            <a:endParaRPr lang="x-none" altLang="x-none" sz="18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855803" y="1454917"/>
            <a:ext cx="400922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HIV </a:t>
            </a:r>
            <a:r>
              <a:rPr lang="en-US" altLang="x-none" sz="1800" b="1" u="sng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self</a:t>
            </a:r>
            <a:r>
              <a:rPr lang="x-none" altLang="x-none" sz="1800" b="1" u="sng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-testing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cascade among MSM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in HCMC &amp;</a:t>
            </a:r>
            <a:r>
              <a:rPr lang="en-US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Hanoi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May</a:t>
            </a:r>
            <a:r>
              <a:rPr lang="x-none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2016 to </a:t>
            </a:r>
            <a:r>
              <a:rPr lang="en-US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Sept</a:t>
            </a:r>
            <a:r>
              <a:rPr lang="x-none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201</a:t>
            </a:r>
            <a:r>
              <a:rPr lang="en-US" altLang="x-none" sz="1800" b="1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x-none" altLang="x-none" sz="1800" b="1" dirty="0" smtClean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x-none" altLang="x-none" sz="1800" dirty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" y="2408551"/>
            <a:ext cx="4434357" cy="2752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235" y="2408551"/>
            <a:ext cx="4487443" cy="2752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21832"/>
            <a:ext cx="9144000" cy="133616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5083" y="5673032"/>
            <a:ext cx="80043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Online-to-offline cascade: </a:t>
            </a:r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March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2016 to </a:t>
            </a:r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Sept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2017, 2,454 MSM clients </a:t>
            </a:r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were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counseled and screened for HIV risk by social media peers or booked an HIV test online through I Reserve app, 73.2 % of which successfully sought HIV lay provider or </a:t>
            </a:r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self-testing;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11%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(n=198) were confirmed HIV positive and 100 % </a:t>
            </a:r>
            <a:r>
              <a:rPr 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enrolled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ART </a:t>
            </a:r>
            <a:endParaRPr lang="en-US" sz="15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5548" y="-1"/>
            <a:ext cx="9169548" cy="1069383"/>
          </a:xfrm>
          <a:prstGeom prst="rect">
            <a:avLst/>
          </a:prstGeom>
          <a:solidFill>
            <a:srgbClr val="00B0F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5299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Key Takeaways</a:t>
            </a:r>
            <a:endParaRPr lang="en-US" sz="32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82771" y="934640"/>
            <a:ext cx="8334288" cy="327659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100" dirty="0" smtClean="0"/>
              <a:t>HIV lay and self-testing </a:t>
            </a:r>
            <a:r>
              <a:rPr lang="en-US" sz="2100" dirty="0"/>
              <a:t>attracted a </a:t>
            </a:r>
            <a:r>
              <a:rPr lang="en-US" sz="2100" b="1" dirty="0"/>
              <a:t>substantial proportion of new </a:t>
            </a:r>
            <a:r>
              <a:rPr lang="en-US" sz="2100" b="1" dirty="0" smtClean="0"/>
              <a:t>and young</a:t>
            </a:r>
            <a:r>
              <a:rPr lang="en-US" sz="2100" dirty="0" smtClean="0"/>
              <a:t> testers, social media content likely played an important role.</a:t>
            </a:r>
          </a:p>
          <a:p>
            <a:pPr>
              <a:spcBef>
                <a:spcPts val="1200"/>
              </a:spcBef>
            </a:pPr>
            <a:r>
              <a:rPr lang="en-US" sz="2100" dirty="0" smtClean="0"/>
              <a:t>New HIV testers were more likely to not be exchanging sex for money, have a lower income and lower level of education suggesting HIV lay/self-testing are </a:t>
            </a:r>
            <a:r>
              <a:rPr lang="en-US" sz="2100" b="1" dirty="0" smtClean="0"/>
              <a:t>reaching different segments of at-risk MSM </a:t>
            </a:r>
            <a:r>
              <a:rPr lang="en-US" sz="2100" dirty="0" smtClean="0"/>
              <a:t>in a way </a:t>
            </a:r>
            <a:r>
              <a:rPr lang="en-US" sz="2100" kern="1200" dirty="0">
                <a:solidFill>
                  <a:schemeClr val="tx1"/>
                </a:solidFill>
              </a:rPr>
              <a:t>that traditional HIV testing services are </a:t>
            </a:r>
            <a:r>
              <a:rPr lang="en-US" sz="2100" kern="1200" dirty="0" smtClean="0">
                <a:solidFill>
                  <a:schemeClr val="tx1"/>
                </a:solidFill>
              </a:rPr>
              <a:t>not.</a:t>
            </a:r>
            <a:endParaRPr lang="en-US" sz="2100" dirty="0" smtClean="0"/>
          </a:p>
          <a:p>
            <a:pPr>
              <a:spcBef>
                <a:spcPts val="1200"/>
              </a:spcBef>
            </a:pPr>
            <a:r>
              <a:rPr lang="en-US" sz="2100" dirty="0" smtClean="0"/>
              <a:t>MSM-CBOs </a:t>
            </a:r>
            <a:r>
              <a:rPr lang="en-US" sz="2100" dirty="0"/>
              <a:t>were very effective at </a:t>
            </a:r>
            <a:r>
              <a:rPr lang="en-US" sz="2100" b="1" dirty="0"/>
              <a:t>reaching large numbers of </a:t>
            </a:r>
            <a:r>
              <a:rPr lang="en-US" sz="2100" b="1" dirty="0" smtClean="0"/>
              <a:t>MSM</a:t>
            </a:r>
            <a:r>
              <a:rPr lang="en-US" sz="2100" dirty="0" smtClean="0"/>
              <a:t>, and successfully facilitating their diagnosis and ART enrollment.</a:t>
            </a:r>
          </a:p>
          <a:p>
            <a:pPr>
              <a:spcBef>
                <a:spcPts val="1200"/>
              </a:spcBef>
            </a:pPr>
            <a:r>
              <a:rPr lang="en-US" sz="2100" b="1" dirty="0" smtClean="0"/>
              <a:t>Social media-based </a:t>
            </a:r>
            <a:r>
              <a:rPr lang="en-US" sz="2100" dirty="0" smtClean="0"/>
              <a:t>interface</a:t>
            </a:r>
            <a:r>
              <a:rPr lang="en-US" sz="2100" b="1" dirty="0" smtClean="0"/>
              <a:t> </a:t>
            </a:r>
            <a:r>
              <a:rPr lang="en-US" sz="2100" dirty="0" smtClean="0"/>
              <a:t>offers the potential to reach MSM at higher risk of HIV.</a:t>
            </a:r>
          </a:p>
        </p:txBody>
      </p:sp>
    </p:spTree>
    <p:extLst>
      <p:ext uri="{BB962C8B-B14F-4D97-AF65-F5344CB8AC3E}">
        <p14:creationId xmlns:p14="http://schemas.microsoft.com/office/powerpoint/2010/main" val="17422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5548" y="0"/>
            <a:ext cx="9169548" cy="1084882"/>
          </a:xfrm>
          <a:prstGeom prst="rect">
            <a:avLst/>
          </a:prstGeom>
          <a:solidFill>
            <a:srgbClr val="00B0F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5299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Limitations, future research &amp; conclusions</a:t>
            </a:r>
            <a:endParaRPr lang="en-US" sz="32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99092" y="960895"/>
            <a:ext cx="8302468" cy="34005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Limitations</a:t>
            </a:r>
            <a:r>
              <a:rPr lang="en-US" sz="2400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.</a:t>
            </a:r>
            <a:r>
              <a:rPr lang="en-US" sz="24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100" dirty="0" smtClean="0"/>
              <a:t>Descriptive study (not able to directly compare to facility-based testing uptake, yield, ART enrollment), </a:t>
            </a:r>
            <a:r>
              <a:rPr lang="en-US" sz="2100" b="1" kern="1200" dirty="0">
                <a:solidFill>
                  <a:schemeClr val="tx1"/>
                </a:solidFill>
              </a:rPr>
              <a:t>not based on a probability sample </a:t>
            </a:r>
            <a:r>
              <a:rPr lang="en-US" sz="2100" kern="1200" dirty="0">
                <a:solidFill>
                  <a:schemeClr val="tx1"/>
                </a:solidFill>
              </a:rPr>
              <a:t>nor necessarily </a:t>
            </a:r>
            <a:r>
              <a:rPr lang="en-US" sz="2100" kern="1200" dirty="0" smtClean="0">
                <a:solidFill>
                  <a:schemeClr val="tx1"/>
                </a:solidFill>
              </a:rPr>
              <a:t>representative.</a:t>
            </a:r>
            <a:endParaRPr lang="en-US" sz="2100" kern="12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b="1" kern="120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Future research</a:t>
            </a:r>
            <a:r>
              <a:rPr lang="en-US" sz="2100" b="1" kern="1200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.</a:t>
            </a:r>
            <a:r>
              <a:rPr lang="en-US" sz="2100" b="1" kern="120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2100" kern="1200" dirty="0" smtClean="0">
                <a:solidFill>
                  <a:schemeClr val="tx1"/>
                </a:solidFill>
              </a:rPr>
              <a:t>RCTs on impact of social media on HIV testing uptake, studies that explore HIV </a:t>
            </a:r>
            <a:r>
              <a:rPr lang="en-US" sz="2100" kern="1200" dirty="0" smtClean="0">
                <a:solidFill>
                  <a:schemeClr val="tx1"/>
                </a:solidFill>
              </a:rPr>
              <a:t>lay/self-testing and </a:t>
            </a:r>
            <a:r>
              <a:rPr lang="en-US" sz="2100" kern="1200" dirty="0" err="1" smtClean="0">
                <a:solidFill>
                  <a:schemeClr val="tx1"/>
                </a:solidFill>
              </a:rPr>
              <a:t>PrEP</a:t>
            </a:r>
            <a:r>
              <a:rPr lang="en-US" sz="2100" kern="1200" dirty="0" smtClean="0">
                <a:solidFill>
                  <a:schemeClr val="tx1"/>
                </a:solidFill>
              </a:rPr>
              <a:t> </a:t>
            </a:r>
            <a:r>
              <a:rPr lang="en-US" sz="2100" kern="1200" dirty="0" smtClean="0">
                <a:solidFill>
                  <a:schemeClr val="tx1"/>
                </a:solidFill>
              </a:rPr>
              <a:t>uptake, and </a:t>
            </a:r>
            <a:r>
              <a:rPr lang="en-US" sz="2100" kern="1200" dirty="0" smtClean="0">
                <a:solidFill>
                  <a:schemeClr val="tx1"/>
                </a:solidFill>
              </a:rPr>
              <a:t>evaluation of diverse </a:t>
            </a:r>
            <a:r>
              <a:rPr lang="en-US" sz="2100" kern="1200" dirty="0" smtClean="0">
                <a:solidFill>
                  <a:schemeClr val="tx1"/>
                </a:solidFill>
              </a:rPr>
              <a:t>HIVST </a:t>
            </a:r>
            <a:r>
              <a:rPr lang="en-US" sz="2100" kern="1200" dirty="0" smtClean="0">
                <a:solidFill>
                  <a:schemeClr val="tx1"/>
                </a:solidFill>
              </a:rPr>
              <a:t>distribution models.</a:t>
            </a:r>
            <a:endParaRPr lang="en-US" sz="2100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Conclusion. </a:t>
            </a:r>
            <a:r>
              <a:rPr lang="en-US" sz="2100" dirty="0" smtClean="0"/>
              <a:t>MSM-led HIV lay and </a:t>
            </a:r>
            <a:r>
              <a:rPr lang="en-US" sz="2100" dirty="0"/>
              <a:t>self-testing, promoted through online or </a:t>
            </a:r>
            <a:r>
              <a:rPr lang="en-US" sz="2100" dirty="0" smtClean="0"/>
              <a:t>face-to-face interactions</a:t>
            </a:r>
            <a:r>
              <a:rPr lang="en-US" sz="2100" dirty="0"/>
              <a:t>, c</a:t>
            </a:r>
            <a:r>
              <a:rPr lang="en-US" sz="2100" dirty="0" smtClean="0"/>
              <a:t>ould </a:t>
            </a:r>
            <a:r>
              <a:rPr lang="en-US" sz="2100" b="1" dirty="0"/>
              <a:t>significantly contribute to </a:t>
            </a:r>
            <a:r>
              <a:rPr lang="en-US" sz="2100" b="1" dirty="0" smtClean="0"/>
              <a:t>epidemic control in Vietnam </a:t>
            </a:r>
            <a:r>
              <a:rPr lang="en-US" sz="2100" dirty="0" smtClean="0"/>
              <a:t>by </a:t>
            </a:r>
            <a:r>
              <a:rPr lang="en-US" sz="2100" dirty="0"/>
              <a:t>increasing </a:t>
            </a:r>
            <a:r>
              <a:rPr lang="en-US" sz="2100" dirty="0" smtClean="0"/>
              <a:t>diagnosis of harder-to-reach </a:t>
            </a:r>
            <a:r>
              <a:rPr lang="en-US" sz="2100" dirty="0"/>
              <a:t>and higher-risk </a:t>
            </a:r>
            <a:r>
              <a:rPr lang="en-US" sz="2100" dirty="0" smtClean="0"/>
              <a:t>MSM and facilitating ART (and </a:t>
            </a:r>
            <a:r>
              <a:rPr lang="en-US" sz="2100" dirty="0" err="1" smtClean="0"/>
              <a:t>PrEP</a:t>
            </a:r>
            <a:r>
              <a:rPr lang="en-US" sz="2100" dirty="0" smtClean="0"/>
              <a:t>) enrollment.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166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62A9C-F83F-4931-8591-4581B87F39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" y="225"/>
            <a:ext cx="9298983" cy="700500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60947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121896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82843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243791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en-US" sz="2700" kern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7268" y="1013867"/>
            <a:ext cx="8504443" cy="58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buNone/>
            </a:pPr>
            <a:r>
              <a:rPr lang="en-US" sz="25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Authors</a:t>
            </a:r>
            <a:endParaRPr lang="en-US" sz="25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Kimberly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Elizabeth Green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Bao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Ngoc Vu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Huong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Thu Phan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Minh Hung Tran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Huu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Van Ngo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Son Hai Vo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;Trang Minh Ngo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Anh Hong Doan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Tham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Tran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Times New Roman" charset="0"/>
              </a:rPr>
              <a:t>Trang Nguyen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Times New Roman" charset="0"/>
              </a:rPr>
              <a:t>Nhu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Times New Roman" charset="0"/>
              </a:rPr>
              <a:t> Nguyen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An Bao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Lan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Xuan Hang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Thanh Minh Le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6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Tung Thanh Doan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7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; Linh Hong Dang;</a:t>
            </a:r>
            <a:r>
              <a:rPr lang="en-US" sz="2000" baseline="30000" dirty="0">
                <a:solidFill>
                  <a:schemeClr val="bg1"/>
                </a:solidFill>
                <a:latin typeface="Calibri" charset="0"/>
                <a:ea typeface="Calibri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and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Giang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Thi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charset="0"/>
                <a:ea typeface="Calibri" charset="0"/>
              </a:rPr>
              <a:t>Tra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Ha</a:t>
            </a:r>
            <a:r>
              <a:rPr lang="en-US" sz="2000" baseline="30000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</a:rPr>
              <a:t> </a:t>
            </a:r>
            <a:endParaRPr lang="en-US" sz="2000" dirty="0">
              <a:solidFill>
                <a:schemeClr val="bg1"/>
              </a:solidFill>
              <a:latin typeface="Times New Roman" charset="0"/>
              <a:ea typeface="Calibri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Calibri" charset="0"/>
                <a:ea typeface="Calibri" charset="0"/>
              </a:rPr>
              <a:t>) PATH; 2) Ministry of Health/Vietnam Administration of HIV/AIDS Control; 3) Center for Creative Initiatives in Health and Population; 4) United States Agency for International Development; 5) Life Center; 6) G-link Social Enterprise; 7) Lighthouse Social </a:t>
            </a:r>
            <a:r>
              <a:rPr lang="en-US" sz="1400" dirty="0" smtClean="0">
                <a:solidFill>
                  <a:schemeClr val="bg1"/>
                </a:solidFill>
                <a:latin typeface="Calibri" charset="0"/>
                <a:ea typeface="Calibri" charset="0"/>
              </a:rPr>
              <a:t>Enterprise</a:t>
            </a:r>
            <a:endParaRPr lang="en-US" sz="30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 defTabSz="685800">
              <a:buNone/>
            </a:pPr>
            <a:endParaRPr lang="en-US" sz="750" b="1" kern="0" dirty="0" smtClean="0">
              <a:latin typeface="Corbel" charset="0"/>
              <a:ea typeface="Corbel" charset="0"/>
              <a:cs typeface="Corbel" charset="0"/>
            </a:endParaRPr>
          </a:p>
          <a:p>
            <a:pPr marL="0" indent="0" defTabSz="685800">
              <a:buNone/>
            </a:pPr>
            <a:r>
              <a:rPr lang="en-US" sz="25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Acknowledgements</a:t>
            </a:r>
            <a:endParaRPr lang="en-US" sz="25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 defTabSz="685800">
              <a:buNone/>
            </a:pPr>
            <a:endParaRPr lang="en-US" sz="750" b="1" kern="0" dirty="0" smtClean="0"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CBOs/Social </a:t>
            </a:r>
            <a:r>
              <a:rPr lang="en-US" sz="17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enterprises/Private clinics: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Lighthouse, G-Link, G3VN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7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Aloboy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M4M, Color of Life,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Vuot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Song, Smile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V-Smile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SHP, Kid’s Sun, Love 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Boy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Suc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Moi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Song Tre,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Niem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Tin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Xanh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I Girls, We are Students</a:t>
            </a:r>
            <a:endParaRPr lang="en-US" sz="17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1700" b="1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MoH</a:t>
            </a:r>
            <a:r>
              <a:rPr lang="en-US" sz="17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/VAAC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 Assoc. Prof Dr. Nguyen Hoang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Long, Dr. Pham Duc Manh, Dr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Hoang Dinh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Canh</a:t>
            </a:r>
            <a:endParaRPr lang="en-US" sz="1700" kern="0" dirty="0" smtClean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Ho Chi Minh City PAC: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Dr. Tieu Thi Thu Van; </a:t>
            </a:r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Hanoi PMC: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Dr. La Thi Lan</a:t>
            </a:r>
            <a:endParaRPr lang="en-US" sz="17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USAID </a:t>
            </a:r>
            <a:r>
              <a:rPr lang="en-US" sz="17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Vietnam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Ms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Nguyen </a:t>
            </a:r>
            <a:r>
              <a:rPr lang="en-US" sz="17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Minh Huong, Dr. John </a:t>
            </a:r>
            <a:r>
              <a:rPr lang="en-US" sz="17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Eyres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, Ms. Mei Mei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Peng</a:t>
            </a:r>
            <a:endParaRPr lang="en-US" sz="17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defTabSz="685800"/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PATH</a:t>
            </a:r>
            <a:r>
              <a:rPr lang="en-US" sz="170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: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Dr. Johannes van Dam,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Mr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Nguyen Viet 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Dung,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Dr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. Tran </a:t>
            </a:r>
            <a:r>
              <a:rPr lang="en-US" sz="1700" kern="0" dirty="0" err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1700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Huong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Lien</a:t>
            </a:r>
          </a:p>
          <a:p>
            <a:pPr defTabSz="685800"/>
            <a:r>
              <a:rPr lang="en-US" sz="170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WHO:  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Nguyen Thuy </a:t>
            </a:r>
            <a:r>
              <a:rPr lang="en-US" sz="1700" kern="0" dirty="0" err="1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Thi</a:t>
            </a:r>
            <a:r>
              <a:rPr lang="en-US" sz="1700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 Van</a:t>
            </a:r>
            <a:endParaRPr lang="en-US" sz="1700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25"/>
            <a:ext cx="9298980" cy="9763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1EC2809-4614-40A0-9062-ADD8FB524483}"/>
              </a:ext>
            </a:extLst>
          </p:cNvPr>
          <p:cNvGrpSpPr/>
          <p:nvPr/>
        </p:nvGrpSpPr>
        <p:grpSpPr>
          <a:xfrm>
            <a:off x="-143151" y="143802"/>
            <a:ext cx="9144000" cy="689238"/>
            <a:chOff x="2632467" y="179161"/>
            <a:chExt cx="18681203" cy="1322815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FFA71E5-2634-4577-BBA2-DB0500B05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2467" y="179161"/>
              <a:ext cx="3400552" cy="1322815"/>
            </a:xfrm>
            <a:prstGeom prst="rect">
              <a:avLst/>
            </a:prstGeom>
            <a:grpFill/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635F7A8-B396-4B63-A837-0313E94D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67076" y="543188"/>
              <a:ext cx="1746594" cy="669380"/>
            </a:xfrm>
            <a:prstGeom prst="rect">
              <a:avLst/>
            </a:prstGeom>
            <a:grpFill/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B4763C8-21B8-4B92-ADF1-D37012BE93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2038" y="250444"/>
              <a:ext cx="1336668" cy="118024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085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096" y="3630281"/>
            <a:ext cx="2522202" cy="2091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51" y="2345924"/>
            <a:ext cx="2457692" cy="1817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8146" y="1815009"/>
            <a:ext cx="30066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25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Low and steady annual </a:t>
            </a:r>
            <a:r>
              <a:rPr lang="en-US" sz="1425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HIV testing </a:t>
            </a:r>
            <a:r>
              <a:rPr lang="en-US" sz="1425" b="1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uptake among MSM</a:t>
            </a:r>
            <a:endParaRPr lang="en-US" sz="1425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895" y="5584772"/>
            <a:ext cx="3774100" cy="32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5" b="1" dirty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HIV testing </a:t>
            </a:r>
            <a:r>
              <a:rPr lang="en-US" sz="1425" b="1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only available in public facilities</a:t>
            </a:r>
            <a:endParaRPr lang="en-US" sz="1425" b="1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57542"/>
            <a:ext cx="914400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         </a:t>
            </a:r>
            <a:r>
              <a:rPr lang="en-US" sz="1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Sources</a:t>
            </a:r>
            <a:r>
              <a:rPr lang="en-US" sz="1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: UNAIDS. HIV investment case, Hanoi, Vietnam, </a:t>
            </a:r>
            <a:r>
              <a:rPr lang="en-US" sz="1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2015;MoH</a:t>
            </a:r>
            <a:r>
              <a:rPr lang="en-US" sz="1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, HSS+ results 2015 &amp; 2016, Hanoi, Vietnam, </a:t>
            </a:r>
            <a:r>
              <a:rPr lang="en-US" sz="1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</a:p>
          <a:p>
            <a:pPr algn="l"/>
            <a:endParaRPr lang="en-US" sz="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800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343" y="3094992"/>
            <a:ext cx="1658194" cy="2489781"/>
          </a:xfrm>
          <a:prstGeom prst="rect">
            <a:avLst/>
          </a:prstGeom>
        </p:spPr>
      </p:pic>
      <p:sp>
        <p:nvSpPr>
          <p:cNvPr id="12" name="Title 9"/>
          <p:cNvSpPr txBox="1">
            <a:spLocks/>
          </p:cNvSpPr>
          <p:nvPr/>
        </p:nvSpPr>
        <p:spPr bwMode="auto">
          <a:xfrm>
            <a:off x="0" y="168538"/>
            <a:ext cx="9144000" cy="6993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22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3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43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3200" kern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One size fits all before 2015</a:t>
            </a:r>
            <a:r>
              <a:rPr lang="mr-IN" sz="3200" kern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endParaRPr lang="en-US" sz="3200" kern="0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94" y="2023672"/>
            <a:ext cx="1630069" cy="18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2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203" y="6400800"/>
            <a:ext cx="5393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Source: MOH Vietnam, December 2014 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347803" y="168538"/>
            <a:ext cx="8145268" cy="65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26" tIns="45718" rIns="91426" bIns="45718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106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22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328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439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/>
            <a:r>
              <a:rPr lang="en-US" sz="3200" kern="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Enter 90-90-90</a:t>
            </a:r>
            <a:r>
              <a:rPr lang="mr-IN" sz="3200" kern="0" dirty="0" smtClean="0">
                <a:solidFill>
                  <a:srgbClr val="00B0F0"/>
                </a:solidFill>
                <a:latin typeface="Corbel" charset="0"/>
                <a:ea typeface="Corbel" charset="0"/>
                <a:cs typeface="Corbel" charset="0"/>
              </a:rPr>
              <a:t>…</a:t>
            </a:r>
            <a:endParaRPr lang="en-US" sz="3200" kern="0" dirty="0">
              <a:solidFill>
                <a:srgbClr val="00B0F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947" y="1828800"/>
            <a:ext cx="5218162" cy="34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9144000" cy="51435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39885" y="1181625"/>
            <a:ext cx="4171580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750" b="1" kern="0" dirty="0">
              <a:solidFill>
                <a:schemeClr val="bg1"/>
              </a:solidFill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25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New services, new reach</a:t>
            </a:r>
            <a:endParaRPr lang="en-US" sz="525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360" y="1891693"/>
            <a:ext cx="2310493" cy="330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89" y="3921071"/>
            <a:ext cx="4413476" cy="17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46464"/>
            <a:ext cx="9143999" cy="115511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Intervention description</a:t>
            </a:r>
            <a:endParaRPr lang="en-US" sz="32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47429"/>
            <a:ext cx="4614464" cy="3119871"/>
          </a:xfrm>
        </p:spPr>
        <p:txBody>
          <a:bodyPr/>
          <a:lstStyle/>
          <a:p>
            <a:pPr marL="342900" indent="-342900"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5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 defTabSz="6858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56" y="1380414"/>
            <a:ext cx="2089235" cy="2543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512" y="4200915"/>
            <a:ext cx="2281479" cy="173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" y="6014538"/>
            <a:ext cx="8508568" cy="789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350" y="6363319"/>
            <a:ext cx="5005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*HIV RDT brands: </a:t>
            </a:r>
            <a:r>
              <a:rPr lang="en-US" sz="1000" dirty="0" err="1" smtClean="0">
                <a:latin typeface="Calibri" charset="0"/>
                <a:ea typeface="Calibri" charset="0"/>
                <a:cs typeface="Calibri" charset="0"/>
              </a:rPr>
              <a:t>Alere</a:t>
            </a:r>
            <a:r>
              <a:rPr lang="en-US" sz="1000" dirty="0">
                <a:latin typeface="Calibri" charset="0"/>
                <a:ea typeface="Calibri" charset="0"/>
                <a:cs typeface="Calibri" charset="0"/>
              </a:rPr>
              <a:t> Determine™ </a:t>
            </a:r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HIV-1/2 and </a:t>
            </a:r>
            <a:r>
              <a:rPr lang="en-US" sz="1000" dirty="0" err="1" smtClean="0">
                <a:latin typeface="Calibri" charset="0"/>
                <a:ea typeface="Calibri" charset="0"/>
                <a:cs typeface="Calibri" charset="0"/>
              </a:rPr>
              <a:t>OraQuick</a:t>
            </a:r>
            <a:r>
              <a:rPr lang="en-US" sz="1000" dirty="0">
                <a:latin typeface="Calibri" charset="0"/>
                <a:ea typeface="Calibri" charset="0"/>
                <a:cs typeface="Calibri" charset="0"/>
              </a:rPr>
              <a:t>® Rapid HIV-1/2 </a:t>
            </a:r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Antibody</a:t>
            </a:r>
          </a:p>
          <a:p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** Facebook, Grindr, Hornet, MTV  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350" y="1357796"/>
            <a:ext cx="5886450" cy="513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</a:bodyPr>
          <a:lstStyle>
            <a:lvl1pPr marL="457107" indent="-457107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HIV lay and self-testing pilot approved Oct 2015.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12 </a:t>
            </a:r>
            <a:r>
              <a:rPr lang="en-US" sz="21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MSM </a:t>
            </a:r>
            <a:r>
              <a:rPr lang="en-US" sz="21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CBOs trained to deliver HIV lay and self-testing.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21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nline peer influencers/HIV testing app introduced. 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lang="en-US" sz="21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ay testing initiated in December 2015; self-testing in May 2016.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tx1"/>
                </a:solidFill>
              </a:rPr>
              <a:t>C</a:t>
            </a:r>
            <a:r>
              <a:rPr lang="en-US" sz="2100" dirty="0" smtClean="0">
                <a:solidFill>
                  <a:schemeClr val="tx1"/>
                </a:solidFill>
              </a:rPr>
              <a:t>hoice </a:t>
            </a:r>
            <a:r>
              <a:rPr lang="en-US" sz="2100" dirty="0">
                <a:solidFill>
                  <a:schemeClr val="tx1"/>
                </a:solidFill>
              </a:rPr>
              <a:t>of </a:t>
            </a:r>
            <a:r>
              <a:rPr lang="en-US" sz="2100" dirty="0" smtClean="0">
                <a:solidFill>
                  <a:schemeClr val="tx1"/>
                </a:solidFill>
              </a:rPr>
              <a:t>a </a:t>
            </a:r>
            <a:r>
              <a:rPr lang="en-US" sz="2100" dirty="0">
                <a:solidFill>
                  <a:schemeClr val="tx1"/>
                </a:solidFill>
              </a:rPr>
              <a:t>blood-based </a:t>
            </a:r>
            <a:r>
              <a:rPr lang="en-US" sz="2100" dirty="0" smtClean="0">
                <a:solidFill>
                  <a:schemeClr val="tx1"/>
                </a:solidFill>
              </a:rPr>
              <a:t>or </a:t>
            </a:r>
            <a:r>
              <a:rPr lang="en-US" sz="2100" dirty="0">
                <a:solidFill>
                  <a:schemeClr val="tx1"/>
                </a:solidFill>
              </a:rPr>
              <a:t>oral fluid </a:t>
            </a:r>
            <a:r>
              <a:rPr lang="en-US" sz="2100" dirty="0" smtClean="0">
                <a:solidFill>
                  <a:schemeClr val="tx1"/>
                </a:solidFill>
              </a:rPr>
              <a:t>assay.* 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dirty="0" smtClean="0">
                <a:solidFill>
                  <a:schemeClr val="tx1"/>
                </a:solidFill>
              </a:rPr>
              <a:t>Both assisted or unassisted HIVST on offer.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dirty="0" smtClean="0">
                <a:solidFill>
                  <a:schemeClr val="tx1"/>
                </a:solidFill>
              </a:rPr>
              <a:t>HIV-diagnosed MSM supported to ART enroll. </a:t>
            </a:r>
          </a:p>
          <a:p>
            <a:pPr defTabSz="685800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chemeClr val="tx1"/>
                </a:solidFill>
              </a:rPr>
              <a:t>I</a:t>
            </a:r>
            <a:r>
              <a:rPr lang="en-US" sz="2100" dirty="0" smtClean="0">
                <a:solidFill>
                  <a:schemeClr val="tx1"/>
                </a:solidFill>
              </a:rPr>
              <a:t>ntensive </a:t>
            </a:r>
            <a:r>
              <a:rPr lang="en-US" sz="2100" dirty="0">
                <a:solidFill>
                  <a:schemeClr val="tx1"/>
                </a:solidFill>
              </a:rPr>
              <a:t>branded promotional </a:t>
            </a:r>
            <a:r>
              <a:rPr lang="en-US" sz="2100" dirty="0" smtClean="0">
                <a:solidFill>
                  <a:schemeClr val="tx1"/>
                </a:solidFill>
              </a:rPr>
              <a:t>campaign accompanied HIV lay/self-testing roll-out.**</a:t>
            </a:r>
            <a:endParaRPr lang="en-US" sz="2100" kern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>
              <a:lnSpc>
                <a:spcPct val="100000"/>
              </a:lnSpc>
            </a:pPr>
            <a:endParaRPr lang="en-US" sz="1800" kern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9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49" y="857250"/>
            <a:ext cx="9144000" cy="51435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64722" y="1829028"/>
            <a:ext cx="5409557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75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250" b="1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Methods</a:t>
            </a:r>
            <a:endParaRPr lang="en-US" sz="45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6876"/>
            <a:ext cx="7772400" cy="15343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32"/>
              </a:spcBef>
            </a:pPr>
            <a:r>
              <a:rPr lang="en-US" b="1" dirty="0"/>
              <a:t>D</a:t>
            </a:r>
            <a:r>
              <a:rPr lang="en-US" b="1" dirty="0" smtClean="0"/>
              <a:t>escriptive </a:t>
            </a:r>
            <a:r>
              <a:rPr lang="en-US" b="1" dirty="0"/>
              <a:t>analysis of MSM first-time HIV testers seeking lay or self-testing </a:t>
            </a:r>
            <a:r>
              <a:rPr lang="en-US" dirty="0"/>
              <a:t>as part of a </a:t>
            </a:r>
            <a:r>
              <a:rPr lang="en-US" dirty="0" smtClean="0"/>
              <a:t>larger implementation science study that </a:t>
            </a:r>
            <a:r>
              <a:rPr lang="en-US" dirty="0"/>
              <a:t>included a cross-sectional survey, and analysis of linkage to care using monitoring data, that assessed the acceptability, feasibility, and effectiveness of linkages to care </a:t>
            </a:r>
            <a:r>
              <a:rPr lang="en-US" dirty="0" smtClean="0"/>
              <a:t>of HIV </a:t>
            </a:r>
            <a:r>
              <a:rPr lang="en-US" dirty="0"/>
              <a:t>lay and self-testing among KPs from December 2015 to September 2017. </a:t>
            </a:r>
            <a:endParaRPr lang="en-US" sz="200" b="1" dirty="0" smtClean="0"/>
          </a:p>
          <a:p>
            <a:pPr marL="0" indent="0">
              <a:lnSpc>
                <a:spcPct val="100000"/>
              </a:lnSpc>
              <a:spcBef>
                <a:spcPts val="1032"/>
              </a:spcBef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732" y="1"/>
            <a:ext cx="9128268" cy="9763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60947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121896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82843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243791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685800"/>
            <a:r>
              <a:rPr lang="en-US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Methods</a:t>
            </a:r>
            <a:endParaRPr lang="en-US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48613"/>
              </p:ext>
            </p:extLst>
          </p:nvPr>
        </p:nvGraphicFramePr>
        <p:xfrm>
          <a:off x="937649" y="3223648"/>
          <a:ext cx="6873498" cy="2627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2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0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391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</a:pPr>
                      <a:r>
                        <a:rPr lang="en-US" sz="17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 First-time testers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MSM who report HIV testing for the first time ever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Cross-sectional survey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198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</a:pPr>
                      <a:r>
                        <a:rPr lang="en-US" sz="17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 HIV testing preferences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MSM preferences related to HIV testing type, location, and provider 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Cross-sectional survey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124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</a:pPr>
                      <a:r>
                        <a:rPr lang="en-US" sz="17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 Linkage to care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MSM who test HIV reactive, are diagnosed HIV positive, and are enrolled in ART services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Quarterly service monitoring data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1780" y="2820696"/>
            <a:ext cx="74004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Primary and secondary outcomes of interest: definitions and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582" y="5968999"/>
            <a:ext cx="8508568" cy="789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6874"/>
            <a:ext cx="7772400" cy="4822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32"/>
              </a:spcBef>
            </a:pPr>
            <a:r>
              <a:rPr lang="en-US" sz="2000" dirty="0" smtClean="0"/>
              <a:t>548 </a:t>
            </a:r>
            <a:r>
              <a:rPr lang="en-US" sz="2000" dirty="0"/>
              <a:t>MSM accessing HIV lay provider testing and 803 MSM seeking HIVST opted to participate in the </a:t>
            </a:r>
            <a:r>
              <a:rPr lang="en-US" sz="2000" dirty="0" smtClean="0"/>
              <a:t>larger study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1032"/>
              </a:spcBef>
            </a:pPr>
            <a:r>
              <a:rPr lang="en-US" sz="2000" dirty="0" smtClean="0"/>
              <a:t>Analysis: </a:t>
            </a:r>
          </a:p>
          <a:p>
            <a:pPr lvl="1">
              <a:lnSpc>
                <a:spcPct val="100000"/>
              </a:lnSpc>
              <a:spcBef>
                <a:spcPts val="1032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main outcome of </a:t>
            </a:r>
            <a:r>
              <a:rPr lang="en-US" sz="2000" dirty="0" smtClean="0"/>
              <a:t>interest: </a:t>
            </a:r>
          </a:p>
          <a:p>
            <a:pPr lvl="2">
              <a:lnSpc>
                <a:spcPct val="100000"/>
              </a:lnSpc>
              <a:spcBef>
                <a:spcPts val="1032"/>
              </a:spcBef>
            </a:pPr>
            <a:r>
              <a:rPr lang="en-US" dirty="0" err="1" smtClean="0"/>
              <a:t>Univariable</a:t>
            </a:r>
            <a:r>
              <a:rPr lang="en-US" dirty="0" smtClean="0"/>
              <a:t> </a:t>
            </a:r>
            <a:r>
              <a:rPr lang="en-US" dirty="0"/>
              <a:t>logistic regressions were conducted to identify socio-behavioral factors independently associated with first-time HIV testers and analyzed separately for MSM selecting HIV lay provider testing and self-testing. </a:t>
            </a:r>
            <a:endParaRPr lang="en-US" dirty="0" smtClean="0"/>
          </a:p>
          <a:p>
            <a:pPr lvl="2"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Variables </a:t>
            </a:r>
            <a:r>
              <a:rPr lang="en-US" dirty="0"/>
              <a:t>found to be statistically associated with a p-value of &lt;0.05 were included in the multivariable logistic regression model. </a:t>
            </a:r>
            <a:endParaRPr lang="en-US" dirty="0" smtClean="0"/>
          </a:p>
          <a:p>
            <a:pPr lvl="2">
              <a:lnSpc>
                <a:spcPct val="100000"/>
              </a:lnSpc>
              <a:spcBef>
                <a:spcPts val="1032"/>
              </a:spcBef>
            </a:pPr>
            <a:r>
              <a:rPr lang="en-US" dirty="0" smtClean="0"/>
              <a:t>The </a:t>
            </a:r>
            <a:r>
              <a:rPr lang="en-US" dirty="0"/>
              <a:t>final model was generated using backward elimination of variables with a p-value of &lt;0.05.</a:t>
            </a:r>
            <a:r>
              <a:rPr lang="en-US" i="1" dirty="0"/>
              <a:t> </a:t>
            </a:r>
            <a:endParaRPr lang="en-US" i="1" dirty="0" smtClean="0"/>
          </a:p>
          <a:p>
            <a:pPr lvl="1">
              <a:lnSpc>
                <a:spcPct val="100000"/>
              </a:lnSpc>
              <a:spcBef>
                <a:spcPts val="1032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linkage to care cascade data were analyzed and visualized by applying the 2015 LINKAGES </a:t>
            </a:r>
            <a:r>
              <a:rPr lang="en-US" sz="2000" dirty="0" smtClean="0"/>
              <a:t>guide.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032"/>
              </a:spcBef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732" y="1"/>
            <a:ext cx="9128268" cy="97639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4347C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60947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121896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828437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2437918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685800"/>
            <a:r>
              <a:rPr lang="en-US" kern="0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Methods (2) </a:t>
            </a:r>
            <a:endParaRPr lang="en-US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9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49" y="857250"/>
            <a:ext cx="9144000" cy="5143500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8743" y="1906519"/>
            <a:ext cx="5409557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0" tIns="34289" rIns="68570" bIns="34289" numCol="1" anchor="t" anchorCtr="0" compatLnSpc="1">
            <a:prstTxWarp prst="textNoShape">
              <a:avLst/>
            </a:prstTxWarp>
            <a:noAutofit/>
          </a:bodyPr>
          <a:lstStyle>
            <a:lvl1pPr marL="457107" indent="-45710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990406" indent="-380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523697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2133173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2742654" indent="-30473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335212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6pPr>
            <a:lvl7pPr marL="3961610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7pPr>
            <a:lvl8pPr marL="4571088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8pPr>
            <a:lvl9pPr marL="5180565" indent="-30473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75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250" b="1" kern="0" dirty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Key results</a:t>
            </a:r>
            <a:endParaRPr lang="en-US" sz="4500" b="1" kern="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USAID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2F6C"/>
      </a:accent1>
      <a:accent2>
        <a:srgbClr val="BA0C2F"/>
      </a:accent2>
      <a:accent3>
        <a:srgbClr val="0067B9"/>
      </a:accent3>
      <a:accent4>
        <a:srgbClr val="A7C6ED"/>
      </a:accent4>
      <a:accent5>
        <a:srgbClr val="651D32"/>
      </a:accent5>
      <a:accent6>
        <a:srgbClr val="8C8985"/>
      </a:accent6>
      <a:hlink>
        <a:srgbClr val="CC3300"/>
      </a:hlink>
      <a:folHlink>
        <a:srgbClr val="996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68665</TotalTime>
  <Words>1510</Words>
  <Application>Microsoft Office PowerPoint</Application>
  <PresentationFormat>On-screen Show (4:3)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Avenir Book</vt:lpstr>
      <vt:lpstr>Avenir Next Condensed Demi Bold</vt:lpstr>
      <vt:lpstr>Avenir Next Condensed Medium</vt:lpstr>
      <vt:lpstr>Avenir Next Condensed Regular</vt:lpstr>
      <vt:lpstr>Calibri</vt:lpstr>
      <vt:lpstr>Calibri Light</vt:lpstr>
      <vt:lpstr>Corbel</vt:lpstr>
      <vt:lpstr>FuturaBT-Bold</vt:lpstr>
      <vt:lpstr>Georgia</vt:lpstr>
      <vt:lpstr>Times New Roman</vt:lpstr>
      <vt:lpstr>Blank</vt:lpstr>
      <vt:lpstr>1_Office Theme</vt:lpstr>
      <vt:lpstr>PowerPoint Presentation</vt:lpstr>
      <vt:lpstr>PowerPoint Presentation</vt:lpstr>
      <vt:lpstr>PowerPoint Presentation</vt:lpstr>
      <vt:lpstr>     </vt:lpstr>
      <vt:lpstr>Intervention description</vt:lpstr>
      <vt:lpstr>     </vt:lpstr>
      <vt:lpstr>PowerPoint Presentation</vt:lpstr>
      <vt:lpstr>PowerPoint Presentation</vt:lpstr>
      <vt:lpstr>     </vt:lpstr>
      <vt:lpstr>Reaching new HIV testers</vt:lpstr>
      <vt:lpstr>Age, information source, preferences</vt:lpstr>
      <vt:lpstr>HIV lay and self-testing cascades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response in Vietnam:  Current program &amp; initiatives</dc:title>
  <dc:creator>Doan, Hong</dc:creator>
  <cp:lastModifiedBy>Saal</cp:lastModifiedBy>
  <cp:revision>1987</cp:revision>
  <cp:lastPrinted>2018-07-13T08:48:30Z</cp:lastPrinted>
  <dcterms:created xsi:type="dcterms:W3CDTF">2016-09-20T07:23:16Z</dcterms:created>
  <dcterms:modified xsi:type="dcterms:W3CDTF">2018-07-25T16:33:11Z</dcterms:modified>
</cp:coreProperties>
</file>